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05" r:id="rId2"/>
    <p:sldId id="304" r:id="rId3"/>
    <p:sldId id="317" r:id="rId4"/>
    <p:sldId id="326" r:id="rId5"/>
    <p:sldId id="327" r:id="rId6"/>
    <p:sldId id="289" r:id="rId7"/>
    <p:sldId id="314" r:id="rId8"/>
    <p:sldId id="332" r:id="rId9"/>
    <p:sldId id="334" r:id="rId10"/>
    <p:sldId id="33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fBeWOFeyNp5/taFEomxGew==" hashData="/+0qH+u3T2mtrhQQ5l88ZCZ6GpzhbzdOFHwXJXBm0aDeecoyFfWAktZmNAoz3MaZtojPsEJUKZpeqLUXlq6qeA=="/>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69574" autoAdjust="0"/>
  </p:normalViewPr>
  <p:slideViewPr>
    <p:cSldViewPr snapToGrid="0" snapToObjects="1">
      <p:cViewPr varScale="1">
        <p:scale>
          <a:sx n="86" d="100"/>
          <a:sy n="86" d="100"/>
        </p:scale>
        <p:origin x="1296"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41D97B-2E1E-5541-9EC1-84205BB1116F}" type="datetimeFigureOut">
              <a:rPr lang="en-US" smtClean="0"/>
              <a:t>5/26/20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22E66A-FAC5-6F4C-AA46-42F1E08BFD6B}" type="slidenum">
              <a:rPr lang="en-US" smtClean="0"/>
              <a:t>‹#›</a:t>
            </a:fld>
            <a:endParaRPr lang="en-US" dirty="0"/>
          </a:p>
        </p:txBody>
      </p:sp>
    </p:spTree>
    <p:extLst>
      <p:ext uri="{BB962C8B-B14F-4D97-AF65-F5344CB8AC3E}">
        <p14:creationId xmlns:p14="http://schemas.microsoft.com/office/powerpoint/2010/main" val="2623040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200" kern="1200" dirty="0">
                <a:solidFill>
                  <a:schemeClr val="tx1"/>
                </a:solidFill>
                <a:effectLst/>
                <a:latin typeface="+mn-lt"/>
                <a:ea typeface="+mn-ea"/>
                <a:cs typeface="+mn-cs"/>
              </a:rPr>
              <a:t>Introduction</a:t>
            </a:r>
            <a:r>
              <a:rPr lang="en-US" dirty="0">
                <a:effectLst/>
              </a:rPr>
              <a:t> </a:t>
            </a: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7645" indent="-279864" eaLnBrk="0" hangingPunct="0">
              <a:defRPr sz="2400">
                <a:solidFill>
                  <a:schemeClr val="tx1"/>
                </a:solidFill>
                <a:latin typeface="Calibri" charset="0"/>
                <a:ea typeface="ＭＳ Ｐゴシック" charset="0"/>
              </a:defRPr>
            </a:lvl2pPr>
            <a:lvl3pPr marL="1119454" indent="-223891" eaLnBrk="0" hangingPunct="0">
              <a:defRPr sz="2400">
                <a:solidFill>
                  <a:schemeClr val="tx1"/>
                </a:solidFill>
                <a:latin typeface="Calibri" charset="0"/>
                <a:ea typeface="ＭＳ Ｐゴシック" charset="0"/>
              </a:defRPr>
            </a:lvl3pPr>
            <a:lvl4pPr marL="1567236" indent="-223891" eaLnBrk="0" hangingPunct="0">
              <a:defRPr sz="2400">
                <a:solidFill>
                  <a:schemeClr val="tx1"/>
                </a:solidFill>
                <a:latin typeface="Calibri" charset="0"/>
                <a:ea typeface="ＭＳ Ｐゴシック" charset="0"/>
              </a:defRPr>
            </a:lvl4pPr>
            <a:lvl5pPr marL="2015018" indent="-223891" eaLnBrk="0" hangingPunct="0">
              <a:defRPr sz="2400">
                <a:solidFill>
                  <a:schemeClr val="tx1"/>
                </a:solidFill>
                <a:latin typeface="Calibri" charset="0"/>
                <a:ea typeface="ＭＳ Ｐゴシック" charset="0"/>
              </a:defRPr>
            </a:lvl5pPr>
            <a:lvl6pPr marL="2462799" indent="-223891" eaLnBrk="0" fontAlgn="base" hangingPunct="0">
              <a:spcBef>
                <a:spcPct val="0"/>
              </a:spcBef>
              <a:spcAft>
                <a:spcPct val="0"/>
              </a:spcAft>
              <a:defRPr sz="2400">
                <a:solidFill>
                  <a:schemeClr val="tx1"/>
                </a:solidFill>
                <a:latin typeface="Calibri" charset="0"/>
                <a:ea typeface="ＭＳ Ｐゴシック" charset="0"/>
              </a:defRPr>
            </a:lvl6pPr>
            <a:lvl7pPr marL="2910581" indent="-223891" eaLnBrk="0" fontAlgn="base" hangingPunct="0">
              <a:spcBef>
                <a:spcPct val="0"/>
              </a:spcBef>
              <a:spcAft>
                <a:spcPct val="0"/>
              </a:spcAft>
              <a:defRPr sz="2400">
                <a:solidFill>
                  <a:schemeClr val="tx1"/>
                </a:solidFill>
                <a:latin typeface="Calibri" charset="0"/>
                <a:ea typeface="ＭＳ Ｐゴシック" charset="0"/>
              </a:defRPr>
            </a:lvl7pPr>
            <a:lvl8pPr marL="3358363" indent="-223891" eaLnBrk="0" fontAlgn="base" hangingPunct="0">
              <a:spcBef>
                <a:spcPct val="0"/>
              </a:spcBef>
              <a:spcAft>
                <a:spcPct val="0"/>
              </a:spcAft>
              <a:defRPr sz="2400">
                <a:solidFill>
                  <a:schemeClr val="tx1"/>
                </a:solidFill>
                <a:latin typeface="Calibri" charset="0"/>
                <a:ea typeface="ＭＳ Ｐゴシック" charset="0"/>
              </a:defRPr>
            </a:lvl8pPr>
            <a:lvl9pPr marL="3806144" indent="-22389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2EFC98E-FB2A-7246-9C9C-B0F66CBA49D4}" type="slidenum">
              <a:rPr lang="en-US" sz="1200"/>
              <a:pPr eaLnBrk="1" hangingPunct="1"/>
              <a:t>1</a:t>
            </a:fld>
            <a:endParaRPr lang="en-US" sz="1200" dirty="0"/>
          </a:p>
        </p:txBody>
      </p:sp>
    </p:spTree>
    <p:extLst>
      <p:ext uri="{BB962C8B-B14F-4D97-AF65-F5344CB8AC3E}">
        <p14:creationId xmlns:p14="http://schemas.microsoft.com/office/powerpoint/2010/main" val="212500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wrapping up…we need trust, we need mutual respect, often times IK and science are asking different questions, IK has its own methodologies,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about a co-production of knowledge and how we are going to create this type of platform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do we get with this approach – a complete image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2E66A-FAC5-6F4C-AA46-42F1E08BFD6B}" type="slidenum">
              <a:rPr lang="en-US" smtClean="0"/>
              <a:t>10</a:t>
            </a:fld>
            <a:endParaRPr lang="en-US" dirty="0"/>
          </a:p>
        </p:txBody>
      </p:sp>
    </p:spTree>
    <p:extLst>
      <p:ext uri="{BB962C8B-B14F-4D97-AF65-F5344CB8AC3E}">
        <p14:creationId xmlns:p14="http://schemas.microsoft.com/office/powerpoint/2010/main" val="13937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3314"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Who is ICC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Indigenous Knowledge and Assessments – we will frame this discussion within the Arctic Council…though we address these topics through a few other forums. </a:t>
            </a:r>
          </a:p>
          <a:p>
            <a:pPr>
              <a:defRPr/>
            </a:pPr>
            <a:endParaRPr lang="en-US" dirty="0">
              <a:latin typeface="Calibri"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7645" indent="-279864" eaLnBrk="0" hangingPunct="0">
              <a:defRPr sz="2400">
                <a:solidFill>
                  <a:schemeClr val="tx1"/>
                </a:solidFill>
                <a:latin typeface="Calibri" charset="0"/>
                <a:ea typeface="ＭＳ Ｐゴシック" charset="0"/>
              </a:defRPr>
            </a:lvl2pPr>
            <a:lvl3pPr marL="1119454" indent="-223891" eaLnBrk="0" hangingPunct="0">
              <a:defRPr sz="2400">
                <a:solidFill>
                  <a:schemeClr val="tx1"/>
                </a:solidFill>
                <a:latin typeface="Calibri" charset="0"/>
                <a:ea typeface="ＭＳ Ｐゴシック" charset="0"/>
              </a:defRPr>
            </a:lvl3pPr>
            <a:lvl4pPr marL="1567236" indent="-223891" eaLnBrk="0" hangingPunct="0">
              <a:defRPr sz="2400">
                <a:solidFill>
                  <a:schemeClr val="tx1"/>
                </a:solidFill>
                <a:latin typeface="Calibri" charset="0"/>
                <a:ea typeface="ＭＳ Ｐゴシック" charset="0"/>
              </a:defRPr>
            </a:lvl4pPr>
            <a:lvl5pPr marL="2015018" indent="-223891" eaLnBrk="0" hangingPunct="0">
              <a:defRPr sz="2400">
                <a:solidFill>
                  <a:schemeClr val="tx1"/>
                </a:solidFill>
                <a:latin typeface="Calibri" charset="0"/>
                <a:ea typeface="ＭＳ Ｐゴシック" charset="0"/>
              </a:defRPr>
            </a:lvl5pPr>
            <a:lvl6pPr marL="2462799" indent="-223891" eaLnBrk="0" fontAlgn="base" hangingPunct="0">
              <a:spcBef>
                <a:spcPct val="0"/>
              </a:spcBef>
              <a:spcAft>
                <a:spcPct val="0"/>
              </a:spcAft>
              <a:defRPr sz="2400">
                <a:solidFill>
                  <a:schemeClr val="tx1"/>
                </a:solidFill>
                <a:latin typeface="Calibri" charset="0"/>
                <a:ea typeface="ＭＳ Ｐゴシック" charset="0"/>
              </a:defRPr>
            </a:lvl6pPr>
            <a:lvl7pPr marL="2910581" indent="-223891" eaLnBrk="0" fontAlgn="base" hangingPunct="0">
              <a:spcBef>
                <a:spcPct val="0"/>
              </a:spcBef>
              <a:spcAft>
                <a:spcPct val="0"/>
              </a:spcAft>
              <a:defRPr sz="2400">
                <a:solidFill>
                  <a:schemeClr val="tx1"/>
                </a:solidFill>
                <a:latin typeface="Calibri" charset="0"/>
                <a:ea typeface="ＭＳ Ｐゴシック" charset="0"/>
              </a:defRPr>
            </a:lvl7pPr>
            <a:lvl8pPr marL="3358363" indent="-223891" eaLnBrk="0" fontAlgn="base" hangingPunct="0">
              <a:spcBef>
                <a:spcPct val="0"/>
              </a:spcBef>
              <a:spcAft>
                <a:spcPct val="0"/>
              </a:spcAft>
              <a:defRPr sz="2400">
                <a:solidFill>
                  <a:schemeClr val="tx1"/>
                </a:solidFill>
                <a:latin typeface="Calibri" charset="0"/>
                <a:ea typeface="ＭＳ Ｐゴシック" charset="0"/>
              </a:defRPr>
            </a:lvl8pPr>
            <a:lvl9pPr marL="3806144" indent="-22389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9FD7F30-1922-4948-867C-137C6FBEB941}" type="slidenum">
              <a:rPr lang="en-US" sz="1200"/>
              <a:pPr eaLnBrk="1" hangingPunct="1"/>
              <a:t>2</a:t>
            </a:fld>
            <a:endParaRPr lang="en-US" sz="1200" dirty="0"/>
          </a:p>
        </p:txBody>
      </p:sp>
    </p:spTree>
    <p:extLst>
      <p:ext uri="{BB962C8B-B14F-4D97-AF65-F5344CB8AC3E}">
        <p14:creationId xmlns:p14="http://schemas.microsoft.com/office/powerpoint/2010/main" val="235629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52226"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Arctic Council and Indigenous Knowledge…The </a:t>
            </a:r>
            <a:r>
              <a:rPr lang="en-US" sz="1200" b="1" kern="1200" dirty="0">
                <a:solidFill>
                  <a:schemeClr val="tx1"/>
                </a:solidFill>
                <a:effectLst/>
                <a:latin typeface="+mn-lt"/>
                <a:ea typeface="+mn-ea"/>
                <a:cs typeface="+mn-cs"/>
              </a:rPr>
              <a:t>Arctic Council has noted the importance of Arctic Indigenous peoples and their knowledge since their formation</a:t>
            </a:r>
            <a:r>
              <a:rPr lang="en-US" sz="1200" kern="1200" dirty="0">
                <a:solidFill>
                  <a:schemeClr val="tx1"/>
                </a:solidFill>
                <a:effectLst/>
                <a:latin typeface="+mn-lt"/>
                <a:ea typeface="+mn-ea"/>
                <a:cs typeface="+mn-cs"/>
              </a:rPr>
              <a:t>.  Here is language from the Ottawa declaration. You will find similar language throughout pass and the current declaration.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2014, under the Canadian chairmanship and funded by Canada, the </a:t>
            </a:r>
            <a:r>
              <a:rPr lang="en-US" sz="1200" b="1" kern="1200" dirty="0">
                <a:solidFill>
                  <a:schemeClr val="tx1"/>
                </a:solidFill>
                <a:effectLst/>
                <a:latin typeface="+mn-lt"/>
                <a:ea typeface="+mn-ea"/>
                <a:cs typeface="+mn-cs"/>
              </a:rPr>
              <a:t>PPs developed a definition for Indigenous Peoples’ Traditional Knowledge</a:t>
            </a:r>
            <a:r>
              <a:rPr lang="en-US" sz="1200" kern="1200" dirty="0">
                <a:solidFill>
                  <a:schemeClr val="tx1"/>
                </a:solidFill>
                <a:effectLst/>
                <a:latin typeface="+mn-lt"/>
                <a:ea typeface="+mn-ea"/>
                <a:cs typeface="+mn-cs"/>
              </a:rPr>
              <a:t> and guiding principles for the engagement of this knowledge.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definition emphasizes that </a:t>
            </a:r>
            <a:r>
              <a:rPr lang="en-US" sz="1200" b="1" kern="1200" dirty="0">
                <a:solidFill>
                  <a:schemeClr val="tx1"/>
                </a:solidFill>
                <a:effectLst/>
                <a:latin typeface="+mn-lt"/>
                <a:ea typeface="+mn-ea"/>
                <a:cs typeface="+mn-cs"/>
              </a:rPr>
              <a:t>IK is a systematic way of thinking</a:t>
            </a:r>
            <a:r>
              <a:rPr lang="en-US" sz="1200" kern="1200" dirty="0">
                <a:solidFill>
                  <a:schemeClr val="tx1"/>
                </a:solidFill>
                <a:effectLst/>
                <a:latin typeface="+mn-lt"/>
                <a:ea typeface="+mn-ea"/>
                <a:cs typeface="+mn-cs"/>
              </a:rPr>
              <a:t>. That it holds its own methodologies and evaluation processes.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is </a:t>
            </a:r>
            <a:r>
              <a:rPr lang="en-US" sz="1200" b="1" kern="1200" dirty="0">
                <a:solidFill>
                  <a:schemeClr val="tx1"/>
                </a:solidFill>
                <a:effectLst/>
                <a:latin typeface="+mn-lt"/>
                <a:ea typeface="+mn-ea"/>
                <a:cs typeface="+mn-cs"/>
              </a:rPr>
              <a:t>reasoning behind its findings</a:t>
            </a:r>
            <a:r>
              <a:rPr lang="en-US" sz="1200" kern="1200" dirty="0">
                <a:solidFill>
                  <a:schemeClr val="tx1"/>
                </a:solidFill>
                <a:effectLst/>
                <a:latin typeface="+mn-lt"/>
                <a:ea typeface="+mn-ea"/>
                <a:cs typeface="+mn-cs"/>
              </a:rPr>
              <a:t>. Please keep that in mind as we discuss why it is crucial for assessment processes to be built off of both IK and science. It is important to </a:t>
            </a:r>
            <a:r>
              <a:rPr lang="en-US" sz="1200" b="1" kern="1200" dirty="0">
                <a:solidFill>
                  <a:schemeClr val="tx1"/>
                </a:solidFill>
                <a:effectLst/>
                <a:latin typeface="+mn-lt"/>
                <a:ea typeface="+mn-ea"/>
                <a:cs typeface="+mn-cs"/>
              </a:rPr>
              <a:t>remember that these are unique knowledge systems</a:t>
            </a:r>
            <a:r>
              <a:rPr lang="en-US" sz="1200" kern="1200" dirty="0">
                <a:solidFill>
                  <a:schemeClr val="tx1"/>
                </a:solidFill>
                <a:effectLst/>
                <a:latin typeface="+mn-lt"/>
                <a:ea typeface="+mn-ea"/>
                <a:cs typeface="+mn-cs"/>
              </a:rPr>
              <a:t>. That should </a:t>
            </a:r>
            <a:r>
              <a:rPr lang="en-US" sz="1200" b="1" kern="1200" dirty="0">
                <a:solidFill>
                  <a:schemeClr val="tx1"/>
                </a:solidFill>
                <a:effectLst/>
                <a:latin typeface="+mn-lt"/>
                <a:ea typeface="+mn-ea"/>
                <a:cs typeface="+mn-cs"/>
              </a:rPr>
              <a:t>not be translated into each other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but instead, we need to aim for a co-production of knowledge</a:t>
            </a:r>
            <a:r>
              <a:rPr lang="en-US" sz="1200" kern="1200" dirty="0">
                <a:solidFill>
                  <a:schemeClr val="tx1"/>
                </a:solidFill>
                <a:effectLst/>
                <a:latin typeface="+mn-lt"/>
                <a:ea typeface="+mn-ea"/>
                <a:cs typeface="+mn-cs"/>
              </a:rPr>
              <a:t>.</a:t>
            </a:r>
          </a:p>
          <a:p>
            <a:pPr>
              <a:defRPr/>
            </a:pPr>
            <a:endParaRPr lang="en-US" dirty="0">
              <a:ea typeface="+mn-ea"/>
              <a:cs typeface="+mn-cs"/>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27645" indent="-279864" eaLnBrk="0" hangingPunct="0">
              <a:defRPr sz="2400">
                <a:solidFill>
                  <a:schemeClr val="tx1"/>
                </a:solidFill>
                <a:latin typeface="Calibri" charset="0"/>
                <a:ea typeface="ＭＳ Ｐゴシック" charset="0"/>
              </a:defRPr>
            </a:lvl2pPr>
            <a:lvl3pPr marL="1119454" indent="-223891" eaLnBrk="0" hangingPunct="0">
              <a:defRPr sz="2400">
                <a:solidFill>
                  <a:schemeClr val="tx1"/>
                </a:solidFill>
                <a:latin typeface="Calibri" charset="0"/>
                <a:ea typeface="ＭＳ Ｐゴシック" charset="0"/>
              </a:defRPr>
            </a:lvl3pPr>
            <a:lvl4pPr marL="1567236" indent="-223891" eaLnBrk="0" hangingPunct="0">
              <a:defRPr sz="2400">
                <a:solidFill>
                  <a:schemeClr val="tx1"/>
                </a:solidFill>
                <a:latin typeface="Calibri" charset="0"/>
                <a:ea typeface="ＭＳ Ｐゴシック" charset="0"/>
              </a:defRPr>
            </a:lvl4pPr>
            <a:lvl5pPr marL="2015018" indent="-223891" eaLnBrk="0" hangingPunct="0">
              <a:defRPr sz="2400">
                <a:solidFill>
                  <a:schemeClr val="tx1"/>
                </a:solidFill>
                <a:latin typeface="Calibri" charset="0"/>
                <a:ea typeface="ＭＳ Ｐゴシック" charset="0"/>
              </a:defRPr>
            </a:lvl5pPr>
            <a:lvl6pPr marL="2462799" indent="-223891" eaLnBrk="0" fontAlgn="base" hangingPunct="0">
              <a:spcBef>
                <a:spcPct val="0"/>
              </a:spcBef>
              <a:spcAft>
                <a:spcPct val="0"/>
              </a:spcAft>
              <a:defRPr sz="2400">
                <a:solidFill>
                  <a:schemeClr val="tx1"/>
                </a:solidFill>
                <a:latin typeface="Calibri" charset="0"/>
                <a:ea typeface="ＭＳ Ｐゴシック" charset="0"/>
              </a:defRPr>
            </a:lvl6pPr>
            <a:lvl7pPr marL="2910581" indent="-223891" eaLnBrk="0" fontAlgn="base" hangingPunct="0">
              <a:spcBef>
                <a:spcPct val="0"/>
              </a:spcBef>
              <a:spcAft>
                <a:spcPct val="0"/>
              </a:spcAft>
              <a:defRPr sz="2400">
                <a:solidFill>
                  <a:schemeClr val="tx1"/>
                </a:solidFill>
                <a:latin typeface="Calibri" charset="0"/>
                <a:ea typeface="ＭＳ Ｐゴシック" charset="0"/>
              </a:defRPr>
            </a:lvl7pPr>
            <a:lvl8pPr marL="3358363" indent="-223891" eaLnBrk="0" fontAlgn="base" hangingPunct="0">
              <a:spcBef>
                <a:spcPct val="0"/>
              </a:spcBef>
              <a:spcAft>
                <a:spcPct val="0"/>
              </a:spcAft>
              <a:defRPr sz="2400">
                <a:solidFill>
                  <a:schemeClr val="tx1"/>
                </a:solidFill>
                <a:latin typeface="Calibri" charset="0"/>
                <a:ea typeface="ＭＳ Ｐゴシック" charset="0"/>
              </a:defRPr>
            </a:lvl8pPr>
            <a:lvl9pPr marL="3806144" indent="-223891"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DED2852-B198-324D-B0AC-7B5E1E4A27E8}" type="slidenum">
              <a:rPr lang="en-US" sz="1200"/>
              <a:pPr eaLnBrk="1" hangingPunct="1"/>
              <a:t>3</a:t>
            </a:fld>
            <a:endParaRPr lang="en-US" sz="1200" dirty="0"/>
          </a:p>
        </p:txBody>
      </p:sp>
    </p:spTree>
    <p:extLst>
      <p:ext uri="{BB962C8B-B14F-4D97-AF65-F5344CB8AC3E}">
        <p14:creationId xmlns:p14="http://schemas.microsoft.com/office/powerpoint/2010/main" val="704364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you will see that this document refers to our knowledge as Traditional Knowledge. For </a:t>
            </a:r>
            <a:r>
              <a:rPr lang="en-US" sz="1200" b="1" kern="1200" dirty="0">
                <a:solidFill>
                  <a:schemeClr val="tx1"/>
                </a:solidFill>
                <a:effectLst/>
                <a:latin typeface="+mn-lt"/>
                <a:ea typeface="+mn-ea"/>
                <a:cs typeface="+mn-cs"/>
              </a:rPr>
              <a:t>ICC, we use the term Indigenous Knowledge</a:t>
            </a:r>
            <a:r>
              <a:rPr lang="en-US" sz="1200" kern="1200" dirty="0">
                <a:solidFill>
                  <a:schemeClr val="tx1"/>
                </a:solidFill>
                <a:effectLst/>
                <a:latin typeface="+mn-lt"/>
                <a:ea typeface="+mn-ea"/>
                <a:cs typeface="+mn-cs"/>
              </a:rPr>
              <a:t>. It more adequately reflects what we are discussing. We, ICC, have our own definition – which is very similar to this one. When we say Indigenous Knowledge or IK – this definition is what we are referring to.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Words </a:t>
            </a:r>
            <a:r>
              <a:rPr lang="en-US" sz="1200" kern="1200" dirty="0">
                <a:solidFill>
                  <a:schemeClr val="tx1"/>
                </a:solidFill>
                <a:effectLst/>
                <a:latin typeface="+mn-lt"/>
                <a:ea typeface="+mn-ea"/>
                <a:cs typeface="+mn-cs"/>
              </a:rPr>
              <a:t>– working internationally and with so many different cultures, it can become easy to dismiss different uses in words as </a:t>
            </a:r>
            <a:r>
              <a:rPr lang="en-US" sz="1200" b="1" kern="1200" dirty="0">
                <a:solidFill>
                  <a:schemeClr val="tx1"/>
                </a:solidFill>
                <a:effectLst/>
                <a:latin typeface="+mn-lt"/>
                <a:ea typeface="+mn-ea"/>
                <a:cs typeface="+mn-cs"/>
              </a:rPr>
              <a:t>simply </a:t>
            </a:r>
            <a:r>
              <a:rPr lang="en-US" sz="1200" b="1" kern="1200" dirty="0" err="1">
                <a:solidFill>
                  <a:schemeClr val="tx1"/>
                </a:solidFill>
                <a:effectLst/>
                <a:latin typeface="+mn-lt"/>
                <a:ea typeface="+mn-ea"/>
                <a:cs typeface="+mn-cs"/>
              </a:rPr>
              <a:t>symantics</a:t>
            </a:r>
            <a:r>
              <a:rPr lang="en-US" sz="1200" kern="1200" dirty="0">
                <a:solidFill>
                  <a:schemeClr val="tx1"/>
                </a:solidFill>
                <a:effectLst/>
                <a:latin typeface="+mn-lt"/>
                <a:ea typeface="+mn-ea"/>
                <a:cs typeface="+mn-cs"/>
              </a:rPr>
              <a:t>.…but it is much more than that – this is </a:t>
            </a:r>
            <a:r>
              <a:rPr lang="en-US" sz="1200" b="1" kern="1200" dirty="0">
                <a:solidFill>
                  <a:schemeClr val="tx1"/>
                </a:solidFill>
                <a:effectLst/>
                <a:latin typeface="+mn-lt"/>
                <a:ea typeface="+mn-ea"/>
                <a:cs typeface="+mn-cs"/>
              </a:rPr>
              <a:t>about self determination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for Indigenous Peoples to </a:t>
            </a:r>
            <a:r>
              <a:rPr lang="en-US" sz="1200" b="1" kern="1200" dirty="0">
                <a:solidFill>
                  <a:schemeClr val="tx1"/>
                </a:solidFill>
                <a:effectLst/>
                <a:latin typeface="+mn-lt"/>
                <a:ea typeface="+mn-ea"/>
                <a:cs typeface="+mn-cs"/>
              </a:rPr>
              <a:t>have the right to define and refer to their own knowledge system</a:t>
            </a:r>
            <a:r>
              <a:rPr lang="en-US" sz="1200" kern="1200" dirty="0">
                <a:solidFill>
                  <a:schemeClr val="tx1"/>
                </a:solidFill>
                <a:effectLst/>
                <a:latin typeface="+mn-lt"/>
                <a:ea typeface="+mn-ea"/>
                <a:cs typeface="+mn-cs"/>
              </a:rPr>
              <a:t> in a way that they have determined appropriate.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Supporting self determination of Indigenous Peoples is a key aspect to building collaborative partnerships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 partnership that we need to more fully understand what is occurring within the Arctic.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is what we conduct assessments for</a:t>
            </a:r>
            <a:r>
              <a:rPr lang="en-US" sz="1200" kern="1200" dirty="0">
                <a:solidFill>
                  <a:schemeClr val="tx1"/>
                </a:solidFill>
                <a:effectLst/>
                <a:latin typeface="+mn-lt"/>
                <a:ea typeface="+mn-ea"/>
                <a:cs typeface="+mn-cs"/>
              </a:rPr>
              <a:t> – to understand our world, the changes that are occurring, to understand impacts and opportunities to new decisions and to inform decisions to manage human behavior.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What we decide to include within an asses</a:t>
            </a:r>
            <a:r>
              <a:rPr lang="en-US" sz="1200" kern="1200" dirty="0">
                <a:solidFill>
                  <a:schemeClr val="tx1"/>
                </a:solidFill>
                <a:effectLst/>
                <a:latin typeface="+mn-lt"/>
                <a:ea typeface="+mn-ea"/>
                <a:cs typeface="+mn-cs"/>
              </a:rPr>
              <a:t>sment or decide what questions will drive the assessment are determined by how we are taught to see the world – how we are taught to take </a:t>
            </a:r>
            <a:r>
              <a:rPr lang="en-US" sz="1200" b="1" kern="1200" dirty="0">
                <a:solidFill>
                  <a:schemeClr val="tx1"/>
                </a:solidFill>
                <a:effectLst/>
                <a:latin typeface="+mn-lt"/>
                <a:ea typeface="+mn-ea"/>
                <a:cs typeface="+mn-cs"/>
              </a:rPr>
              <a:t>information in.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4</a:t>
            </a:fld>
            <a:endParaRPr lang="en-US" dirty="0"/>
          </a:p>
        </p:txBody>
      </p:sp>
    </p:spTree>
    <p:extLst>
      <p:ext uri="{BB962C8B-B14F-4D97-AF65-F5344CB8AC3E}">
        <p14:creationId xmlns:p14="http://schemas.microsoft.com/office/powerpoint/2010/main" val="13130017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the Inuit ecosystem. </a:t>
            </a:r>
            <a:r>
              <a:rPr lang="en-US" sz="1200" b="1" kern="1200" dirty="0">
                <a:solidFill>
                  <a:schemeClr val="tx1"/>
                </a:solidFill>
                <a:effectLst/>
                <a:latin typeface="+mn-lt"/>
                <a:ea typeface="+mn-ea"/>
                <a:cs typeface="+mn-cs"/>
              </a:rPr>
              <a:t>We drew this ecosystem for our food security work done in Alaska</a:t>
            </a:r>
            <a:r>
              <a:rPr lang="en-US" sz="1200" kern="1200" dirty="0">
                <a:solidFill>
                  <a:schemeClr val="tx1"/>
                </a:solidFill>
                <a:effectLst/>
                <a:latin typeface="+mn-lt"/>
                <a:ea typeface="+mn-ea"/>
                <a:cs typeface="+mn-cs"/>
              </a:rPr>
              <a:t>. But it may aid us in explaining how the world is being looked at from an Inuit perspective – from an Indigenous perspective.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ecosystem is made up of many, many parts – please notice that there is not meant to be a hierarchy here. Everything is needed and is as important. Here you have feast – this is as important as these </a:t>
            </a:r>
            <a:r>
              <a:rPr lang="en-US" sz="1200" kern="1200" dirty="0" err="1">
                <a:solidFill>
                  <a:schemeClr val="tx1"/>
                </a:solidFill>
                <a:effectLst/>
                <a:latin typeface="+mn-lt"/>
                <a:ea typeface="+mn-ea"/>
                <a:cs typeface="+mn-cs"/>
              </a:rPr>
              <a:t>polikeets</a:t>
            </a:r>
            <a:r>
              <a:rPr lang="en-US" sz="1200" kern="1200" dirty="0">
                <a:solidFill>
                  <a:schemeClr val="tx1"/>
                </a:solidFill>
                <a:effectLst/>
                <a:latin typeface="+mn-lt"/>
                <a:ea typeface="+mn-ea"/>
                <a:cs typeface="+mn-cs"/>
              </a:rPr>
              <a:t> down here – and this zooplankton is as important as this lichen, and here a youth share his first catch.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Push for puzzle to come up</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one elder explained – The Arctic ecosystem is like puzzle pieces. You have language here, sharing, education. And all of this makes up the entire picture. These pieces are continuous adjusting to each other – but are all connected. Scientists often think of these puzzle pieces as systems. These systems are interlinking – language is part of a system and is interlink with biodiversity and with hydro-systems, and so 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 Alaska, when doing our food security work</a:t>
            </a:r>
            <a:r>
              <a:rPr lang="en-US" sz="1200" kern="1200" dirty="0">
                <a:solidFill>
                  <a:schemeClr val="tx1"/>
                </a:solidFill>
                <a:effectLst/>
                <a:latin typeface="+mn-lt"/>
                <a:ea typeface="+mn-ea"/>
                <a:cs typeface="+mn-cs"/>
              </a:rPr>
              <a:t> – IK tells us that the greatest points of vulnerability lie where these systems interconnect. If the systems begin to separate – to not connect – there is a large problem – maybe a tipping point.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When we think about assessments, it is important that we consider what IK is telling us here. Here IK is paying attention to relationships as oppose to individual pieces.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422E66A-FAC5-6F4C-AA46-42F1E08BFD6B}" type="slidenum">
              <a:rPr lang="en-US" smtClean="0"/>
              <a:t>5</a:t>
            </a:fld>
            <a:endParaRPr lang="en-US" dirty="0"/>
          </a:p>
        </p:txBody>
      </p:sp>
    </p:spTree>
    <p:extLst>
      <p:ext uri="{BB962C8B-B14F-4D97-AF65-F5344CB8AC3E}">
        <p14:creationId xmlns:p14="http://schemas.microsoft.com/office/powerpoint/2010/main" val="152682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To conduct assessments, we need both IK and science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we need to recognize that science and IK are different and that is good. We are often asking different questions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and both questions are needed to see the entire puzzle.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When asked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at what point should IK be engaged in assessments</a:t>
            </a:r>
            <a:r>
              <a:rPr lang="en-US" sz="1200" kern="1200" dirty="0">
                <a:solidFill>
                  <a:schemeClr val="tx1"/>
                </a:solidFill>
                <a:effectLst/>
                <a:latin typeface="+mn-lt"/>
                <a:ea typeface="+mn-ea"/>
                <a:cs typeface="+mn-cs"/>
              </a:rPr>
              <a:t> – we believe that the answer is from the very beginning and need to </a:t>
            </a:r>
            <a:r>
              <a:rPr lang="en-US" sz="1200" kern="1200" dirty="0" err="1">
                <a:solidFill>
                  <a:schemeClr val="tx1"/>
                </a:solidFill>
                <a:effectLst/>
                <a:latin typeface="+mn-lt"/>
                <a:ea typeface="+mn-ea"/>
                <a:cs typeface="+mn-cs"/>
              </a:rPr>
              <a:t>utalize</a:t>
            </a:r>
            <a:r>
              <a:rPr lang="en-US" sz="1200" kern="1200" dirty="0">
                <a:solidFill>
                  <a:schemeClr val="tx1"/>
                </a:solidFill>
                <a:effectLst/>
                <a:latin typeface="+mn-lt"/>
                <a:ea typeface="+mn-ea"/>
                <a:cs typeface="+mn-cs"/>
              </a:rPr>
              <a:t> a co-production of knowledge approach. </a:t>
            </a:r>
          </a:p>
          <a:p>
            <a:r>
              <a:rPr lang="en-CA" sz="1200" kern="1200" dirty="0">
                <a:solidFill>
                  <a:schemeClr val="tx1"/>
                </a:solidFill>
                <a:effectLst/>
                <a:latin typeface="+mn-lt"/>
                <a:ea typeface="+mn-ea"/>
                <a:cs typeface="+mn-cs"/>
              </a:rPr>
              <a:t>Co-Production of knowledge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IK and science working alongside each other from beginning to end:  from the design stage, through to the implementation, results and communication.</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 key part to this approach is that we respect each other’s knowledge source as its own and move away from attempting to translate one knowledge into the other.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6</a:t>
            </a:fld>
            <a:endParaRPr lang="en-US" dirty="0"/>
          </a:p>
        </p:txBody>
      </p:sp>
    </p:spTree>
    <p:extLst>
      <p:ext uri="{BB962C8B-B14F-4D97-AF65-F5344CB8AC3E}">
        <p14:creationId xmlns:p14="http://schemas.microsoft.com/office/powerpoint/2010/main" val="3529655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again requires trust and respect. Trust that we all know what we are speaking about and have the </a:t>
            </a:r>
            <a:r>
              <a:rPr lang="en-US" sz="1200" kern="1200" dirty="0" err="1">
                <a:solidFill>
                  <a:schemeClr val="tx1"/>
                </a:solidFill>
                <a:effectLst/>
                <a:latin typeface="+mn-lt"/>
                <a:ea typeface="+mn-ea"/>
                <a:cs typeface="+mn-cs"/>
              </a:rPr>
              <a:t>abilitiy</a:t>
            </a:r>
            <a:r>
              <a:rPr lang="en-US" sz="1200" kern="1200" dirty="0">
                <a:solidFill>
                  <a:schemeClr val="tx1"/>
                </a:solidFill>
                <a:effectLst/>
                <a:latin typeface="+mn-lt"/>
                <a:ea typeface="+mn-ea"/>
                <a:cs typeface="+mn-cs"/>
              </a:rPr>
              <a:t> to analyze our own information and respect that each of us comes to the table with the </a:t>
            </a:r>
            <a:r>
              <a:rPr lang="en-US" sz="1200" kern="1200" dirty="0" err="1">
                <a:solidFill>
                  <a:schemeClr val="tx1"/>
                </a:solidFill>
                <a:effectLst/>
                <a:latin typeface="+mn-lt"/>
                <a:ea typeface="+mn-ea"/>
                <a:cs typeface="+mn-cs"/>
              </a:rPr>
              <a:t>creditials</a:t>
            </a:r>
            <a:r>
              <a:rPr lang="en-US" sz="1200" kern="1200" dirty="0">
                <a:solidFill>
                  <a:schemeClr val="tx1"/>
                </a:solidFill>
                <a:effectLst/>
                <a:latin typeface="+mn-lt"/>
                <a:ea typeface="+mn-ea"/>
                <a:cs typeface="+mn-cs"/>
              </a:rPr>
              <a:t> needed to be there – for some this may be a degrees and publications – for others this may mean a life time as a hunter or being an elder.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422E66A-FAC5-6F4C-AA46-42F1E08BFD6B}" type="slidenum">
              <a:rPr lang="en-US" smtClean="0"/>
              <a:t>7</a:t>
            </a:fld>
            <a:endParaRPr lang="en-US" dirty="0"/>
          </a:p>
        </p:txBody>
      </p:sp>
    </p:spTree>
    <p:extLst>
      <p:ext uri="{BB962C8B-B14F-4D97-AF65-F5344CB8AC3E}">
        <p14:creationId xmlns:p14="http://schemas.microsoft.com/office/powerpoint/2010/main" val="3728049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 considering the use of IK within assessments, whether within a co-production of knowledge methodology or by itself, there are many</a:t>
            </a:r>
            <a:r>
              <a:rPr lang="en-US" sz="1200" kern="1200" dirty="0">
                <a:solidFill>
                  <a:schemeClr val="tx1"/>
                </a:solidFill>
                <a:effectLst/>
                <a:latin typeface="+mn-lt"/>
                <a:ea typeface="+mn-ea"/>
                <a:cs typeface="+mn-cs"/>
              </a:rPr>
              <a:t> questions to be addressed, </a:t>
            </a:r>
          </a:p>
          <a:p>
            <a:r>
              <a:rPr lang="en-US" sz="1200" kern="1200" dirty="0">
                <a:solidFill>
                  <a:schemeClr val="tx1"/>
                </a:solidFill>
                <a:effectLst/>
                <a:latin typeface="+mn-lt"/>
                <a:ea typeface="+mn-ea"/>
                <a:cs typeface="+mn-cs"/>
              </a:rPr>
              <a:t>such as what is the best way to store this information; </a:t>
            </a:r>
          </a:p>
          <a:p>
            <a:r>
              <a:rPr lang="en-US" sz="1200" kern="1200" dirty="0">
                <a:solidFill>
                  <a:schemeClr val="tx1"/>
                </a:solidFill>
                <a:effectLst/>
                <a:latin typeface="+mn-lt"/>
                <a:ea typeface="+mn-ea"/>
                <a:cs typeface="+mn-cs"/>
              </a:rPr>
              <a:t>what is the best way to share this information and to manage its overall use and accessibility, while ensuring that the knowledge holder </a:t>
            </a:r>
            <a:r>
              <a:rPr lang="en-US" sz="1200" b="1" kern="1200" dirty="0">
                <a:solidFill>
                  <a:schemeClr val="tx1"/>
                </a:solidFill>
                <a:effectLst/>
                <a:latin typeface="+mn-lt"/>
                <a:ea typeface="+mn-ea"/>
                <a:cs typeface="+mn-cs"/>
              </a:rPr>
              <a:t>maintains ownership</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how to educate a general public on the </a:t>
            </a:r>
            <a:r>
              <a:rPr lang="en-US" sz="1200" b="1" kern="1200" dirty="0">
                <a:solidFill>
                  <a:schemeClr val="tx1"/>
                </a:solidFill>
                <a:effectLst/>
                <a:latin typeface="+mn-lt"/>
                <a:ea typeface="+mn-ea"/>
                <a:cs typeface="+mn-cs"/>
              </a:rPr>
              <a:t>ethical use</a:t>
            </a:r>
            <a:r>
              <a:rPr lang="en-US" sz="1200" kern="1200" dirty="0">
                <a:solidFill>
                  <a:schemeClr val="tx1"/>
                </a:solidFill>
                <a:effectLst/>
                <a:latin typeface="+mn-lt"/>
                <a:ea typeface="+mn-ea"/>
                <a:cs typeface="+mn-cs"/>
              </a:rPr>
              <a:t> of information from Indigenous Knowledge holders.</a:t>
            </a:r>
          </a:p>
          <a:p>
            <a:endParaRPr lang="en-US" dirty="0"/>
          </a:p>
        </p:txBody>
      </p:sp>
      <p:sp>
        <p:nvSpPr>
          <p:cNvPr id="4" name="Slide Number Placeholder 3"/>
          <p:cNvSpPr>
            <a:spLocks noGrp="1"/>
          </p:cNvSpPr>
          <p:nvPr>
            <p:ph type="sldNum" sz="quarter" idx="10"/>
          </p:nvPr>
        </p:nvSpPr>
        <p:spPr/>
        <p:txBody>
          <a:bodyPr/>
          <a:lstStyle/>
          <a:p>
            <a:fld id="{1422E66A-FAC5-6F4C-AA46-42F1E08BFD6B}" type="slidenum">
              <a:rPr lang="en-US" smtClean="0"/>
              <a:t>8</a:t>
            </a:fld>
            <a:endParaRPr lang="en-US" dirty="0"/>
          </a:p>
        </p:txBody>
      </p:sp>
    </p:spTree>
    <p:extLst>
      <p:ext uri="{BB962C8B-B14F-4D97-AF65-F5344CB8AC3E}">
        <p14:creationId xmlns:p14="http://schemas.microsoft.com/office/powerpoint/2010/main" val="1706989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opportunity is for us to see the entire picture – </a:t>
            </a:r>
          </a:p>
          <a:p>
            <a:r>
              <a:rPr lang="en-US" sz="1200" kern="1200" dirty="0">
                <a:solidFill>
                  <a:schemeClr val="tx1"/>
                </a:solidFill>
                <a:effectLst/>
                <a:latin typeface="+mn-lt"/>
                <a:ea typeface="+mn-ea"/>
                <a:cs typeface="+mn-cs"/>
              </a:rPr>
              <a:t>To understand cumulative impacts</a:t>
            </a:r>
          </a:p>
          <a:p>
            <a:r>
              <a:rPr lang="en-US" sz="1200" kern="1200" dirty="0">
                <a:solidFill>
                  <a:schemeClr val="tx1"/>
                </a:solidFill>
                <a:effectLst/>
                <a:latin typeface="+mn-lt"/>
                <a:ea typeface="+mn-ea"/>
                <a:cs typeface="+mn-cs"/>
              </a:rPr>
              <a:t>To be able to make evidence based decision making</a:t>
            </a:r>
          </a:p>
          <a:p>
            <a:endParaRPr lang="en-US" dirty="0"/>
          </a:p>
        </p:txBody>
      </p:sp>
      <p:sp>
        <p:nvSpPr>
          <p:cNvPr id="4" name="Slide Number Placeholder 3"/>
          <p:cNvSpPr>
            <a:spLocks noGrp="1"/>
          </p:cNvSpPr>
          <p:nvPr>
            <p:ph type="sldNum" sz="quarter" idx="10"/>
          </p:nvPr>
        </p:nvSpPr>
        <p:spPr/>
        <p:txBody>
          <a:bodyPr/>
          <a:lstStyle/>
          <a:p>
            <a:fld id="{1422E66A-FAC5-6F4C-AA46-42F1E08BFD6B}" type="slidenum">
              <a:rPr lang="en-US" smtClean="0"/>
              <a:t>9</a:t>
            </a:fld>
            <a:endParaRPr lang="en-US" dirty="0"/>
          </a:p>
        </p:txBody>
      </p:sp>
    </p:spTree>
    <p:extLst>
      <p:ext uri="{BB962C8B-B14F-4D97-AF65-F5344CB8AC3E}">
        <p14:creationId xmlns:p14="http://schemas.microsoft.com/office/powerpoint/2010/main" val="1365280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40C5F76-8DE2-E540-8EFC-F673A165A9E7}"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3945003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C5F76-8DE2-E540-8EFC-F673A165A9E7}"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42573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C5F76-8DE2-E540-8EFC-F673A165A9E7}"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302232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C5F76-8DE2-E540-8EFC-F673A165A9E7}"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169410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C5F76-8DE2-E540-8EFC-F673A165A9E7}" type="datetimeFigureOut">
              <a:rPr lang="en-US" smtClean="0"/>
              <a:t>5/26/20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365128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0C5F76-8DE2-E540-8EFC-F673A165A9E7}" type="datetimeFigureOut">
              <a:rPr lang="en-US" smtClean="0"/>
              <a:t>5/26/20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361344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0C5F76-8DE2-E540-8EFC-F673A165A9E7}" type="datetimeFigureOut">
              <a:rPr lang="en-US" smtClean="0"/>
              <a:t>5/26/20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1158277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0C5F76-8DE2-E540-8EFC-F673A165A9E7}" type="datetimeFigureOut">
              <a:rPr lang="en-US" smtClean="0"/>
              <a:t>5/26/20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79831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C5F76-8DE2-E540-8EFC-F673A165A9E7}" type="datetimeFigureOut">
              <a:rPr lang="en-US" smtClean="0"/>
              <a:t>5/26/20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3672149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C5F76-8DE2-E540-8EFC-F673A165A9E7}" type="datetimeFigureOut">
              <a:rPr lang="en-US" smtClean="0"/>
              <a:t>5/26/20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199331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40C5F76-8DE2-E540-8EFC-F673A165A9E7}" type="datetimeFigureOut">
              <a:rPr lang="en-US" smtClean="0"/>
              <a:t>5/26/20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04336C-CEDC-F444-B952-1AD5F1DF950C}" type="slidenum">
              <a:rPr lang="en-US" smtClean="0"/>
              <a:t>‹#›</a:t>
            </a:fld>
            <a:endParaRPr lang="en-US" dirty="0"/>
          </a:p>
        </p:txBody>
      </p:sp>
    </p:spTree>
    <p:extLst>
      <p:ext uri="{BB962C8B-B14F-4D97-AF65-F5344CB8AC3E}">
        <p14:creationId xmlns:p14="http://schemas.microsoft.com/office/powerpoint/2010/main" val="102536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40000"/>
                <a:lumOff val="60000"/>
              </a:schemeClr>
            </a:gs>
            <a:gs pos="100000">
              <a:srgbClr val="FFFFFF"/>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0C5F76-8DE2-E540-8EFC-F673A165A9E7}" type="datetimeFigureOut">
              <a:rPr lang="en-US" smtClean="0"/>
              <a:t>5/26/20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4336C-CEDC-F444-B952-1AD5F1DF950C}" type="slidenum">
              <a:rPr lang="en-US" smtClean="0"/>
              <a:t>‹#›</a:t>
            </a:fld>
            <a:endParaRPr lang="en-US" dirty="0"/>
          </a:p>
        </p:txBody>
      </p:sp>
    </p:spTree>
    <p:extLst>
      <p:ext uri="{BB962C8B-B14F-4D97-AF65-F5344CB8AC3E}">
        <p14:creationId xmlns:p14="http://schemas.microsoft.com/office/powerpoint/2010/main" val="383223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hyperlink" Target="http://www.iccalaska.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1"/>
          <p:cNvSpPr>
            <a:spLocks noGrp="1"/>
          </p:cNvSpPr>
          <p:nvPr>
            <p:ph type="title" idx="4294967295"/>
          </p:nvPr>
        </p:nvSpPr>
        <p:spPr>
          <a:xfrm>
            <a:off x="661988" y="139700"/>
            <a:ext cx="7770812" cy="2176463"/>
          </a:xfrm>
        </p:spPr>
        <p:txBody>
          <a:bodyPr>
            <a:normAutofit fontScale="90000"/>
          </a:bodyPr>
          <a:lstStyle/>
          <a:p>
            <a:br>
              <a:rPr lang="en-US" sz="4000" dirty="0">
                <a:latin typeface="Times"/>
                <a:cs typeface="Times"/>
              </a:rPr>
            </a:br>
            <a:r>
              <a:rPr lang="en-US" sz="4000" dirty="0">
                <a:latin typeface="Times"/>
                <a:cs typeface="Times"/>
              </a:rPr>
              <a:t>Indigenous Knowledge </a:t>
            </a:r>
            <a:br>
              <a:rPr lang="en-US" sz="4000" dirty="0">
                <a:latin typeface="Times"/>
                <a:cs typeface="Times"/>
              </a:rPr>
            </a:br>
            <a:r>
              <a:rPr lang="en-US" sz="4000" dirty="0">
                <a:latin typeface="Times"/>
                <a:cs typeface="Times"/>
              </a:rPr>
              <a:t>&amp; Arctic Assessments</a:t>
            </a:r>
            <a:br>
              <a:rPr lang="en-US" sz="3600" dirty="0">
                <a:latin typeface="Times"/>
                <a:cs typeface="Times"/>
              </a:rPr>
            </a:br>
            <a:br>
              <a:rPr lang="en-US" sz="4000" dirty="0">
                <a:latin typeface="Times"/>
                <a:cs typeface="Times"/>
              </a:rPr>
            </a:br>
            <a:endParaRPr lang="en-US" sz="4000" dirty="0">
              <a:solidFill>
                <a:srgbClr val="000000"/>
              </a:solidFill>
              <a:latin typeface="Times"/>
              <a:cs typeface="Times"/>
            </a:endParaRPr>
          </a:p>
        </p:txBody>
      </p:sp>
      <p:sp>
        <p:nvSpPr>
          <p:cNvPr id="16386" name="TextBox 1"/>
          <p:cNvSpPr txBox="1">
            <a:spLocks noChangeArrowheads="1"/>
          </p:cNvSpPr>
          <p:nvPr/>
        </p:nvSpPr>
        <p:spPr bwMode="auto">
          <a:xfrm>
            <a:off x="1992788" y="5753258"/>
            <a:ext cx="52387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a:solidFill>
                  <a:srgbClr val="000000"/>
                </a:solidFill>
                <a:latin typeface="Times"/>
                <a:cs typeface="Times"/>
              </a:rPr>
              <a:t>Prepared by: Carolina Behe</a:t>
            </a:r>
          </a:p>
          <a:p>
            <a:pPr algn="ctr" eaLnBrk="1" hangingPunct="1"/>
            <a:r>
              <a:rPr lang="en-US" sz="1800" dirty="0">
                <a:solidFill>
                  <a:srgbClr val="000000"/>
                </a:solidFill>
                <a:latin typeface="Times"/>
                <a:cs typeface="Times"/>
              </a:rPr>
              <a:t>Association of Polar Early Career Scientists</a:t>
            </a:r>
          </a:p>
          <a:p>
            <a:pPr algn="ctr" eaLnBrk="1" hangingPunct="1"/>
            <a:r>
              <a:rPr lang="en-US" sz="1800" dirty="0">
                <a:solidFill>
                  <a:srgbClr val="000000"/>
                </a:solidFill>
                <a:latin typeface="Times"/>
                <a:cs typeface="Times"/>
              </a:rPr>
              <a:t>April 24, 2017</a:t>
            </a:r>
          </a:p>
        </p:txBody>
      </p:sp>
      <p:sp>
        <p:nvSpPr>
          <p:cNvPr id="16387" name="TextBox 1"/>
          <p:cNvSpPr txBox="1">
            <a:spLocks noChangeArrowheads="1"/>
          </p:cNvSpPr>
          <p:nvPr/>
        </p:nvSpPr>
        <p:spPr bwMode="auto">
          <a:xfrm>
            <a:off x="-1325563" y="2316163"/>
            <a:ext cx="1841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dirty="0">
              <a:latin typeface="Arial Narrow" charset="0"/>
              <a:cs typeface="Arial Narrow" charset="0"/>
            </a:endParaRPr>
          </a:p>
        </p:txBody>
      </p:sp>
      <p:pic>
        <p:nvPicPr>
          <p:cNvPr id="16388" name="Picture 10"/>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03476" y="1600200"/>
            <a:ext cx="3543300" cy="3868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4314460"/>
      </p:ext>
    </p:extLst>
  </p:cSld>
  <p:clrMapOvr>
    <a:masterClrMapping/>
  </p:clrMapOvr>
  <p:transition advTm="28618"/>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3308933" y="1433119"/>
            <a:ext cx="4433458" cy="3046988"/>
          </a:xfrm>
          <a:prstGeom prst="rect">
            <a:avLst/>
          </a:prstGeom>
        </p:spPr>
        <p:txBody>
          <a:bodyPr wrap="none">
            <a:spAutoFit/>
          </a:bodyPr>
          <a:lstStyle/>
          <a:p>
            <a:pPr algn="ctr"/>
            <a:r>
              <a:rPr lang="en-CA" sz="4800" b="1" dirty="0">
                <a:latin typeface="Times" charset="0"/>
                <a:ea typeface="Times" charset="0"/>
                <a:cs typeface="Times" charset="0"/>
              </a:rPr>
              <a:t>Quyanaq, </a:t>
            </a:r>
          </a:p>
          <a:p>
            <a:pPr algn="ctr"/>
            <a:r>
              <a:rPr lang="en-CA" sz="4800" b="1" dirty="0">
                <a:latin typeface="Times" charset="0"/>
                <a:ea typeface="Times" charset="0"/>
                <a:cs typeface="Times" charset="0"/>
              </a:rPr>
              <a:t>Quyana, Taikuu</a:t>
            </a:r>
          </a:p>
          <a:p>
            <a:pPr algn="ctr"/>
            <a:endParaRPr lang="en-CA" sz="3200" b="1" dirty="0">
              <a:latin typeface="Times" charset="0"/>
              <a:ea typeface="Times" charset="0"/>
              <a:cs typeface="Times" charset="0"/>
            </a:endParaRPr>
          </a:p>
          <a:p>
            <a:pPr algn="ctr"/>
            <a:r>
              <a:rPr lang="en-CA" sz="3200" b="1" dirty="0">
                <a:latin typeface="Times" charset="0"/>
                <a:ea typeface="Times" charset="0"/>
                <a:cs typeface="Times" charset="0"/>
                <a:hlinkClick r:id="rId4"/>
              </a:rPr>
              <a:t>www.iccalaska.org</a:t>
            </a:r>
            <a:endParaRPr lang="en-CA" sz="3200" b="1" dirty="0">
              <a:latin typeface="Times" charset="0"/>
              <a:ea typeface="Times" charset="0"/>
              <a:cs typeface="Times" charset="0"/>
            </a:endParaRPr>
          </a:p>
          <a:p>
            <a:pPr algn="ctr"/>
            <a:r>
              <a:rPr lang="en-CA" sz="3200" b="1" dirty="0">
                <a:latin typeface="Times" charset="0"/>
                <a:ea typeface="Times" charset="0"/>
                <a:cs typeface="Times" charset="0"/>
              </a:rPr>
              <a:t>carolina@iccalaska.org</a:t>
            </a:r>
            <a:endParaRPr lang="en-US" sz="3200" dirty="0">
              <a:latin typeface="Times" charset="0"/>
              <a:ea typeface="Times" charset="0"/>
              <a:cs typeface="Times" charset="0"/>
            </a:endParaRPr>
          </a:p>
        </p:txBody>
      </p:sp>
      <p:pic>
        <p:nvPicPr>
          <p:cNvPr id="8" name="Picture 2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13725" y="5988050"/>
            <a:ext cx="930275" cy="869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a:spLocks noChangeArrowheads="1"/>
          </p:cNvSpPr>
          <p:nvPr/>
        </p:nvSpPr>
        <p:spPr bwMode="auto">
          <a:xfrm>
            <a:off x="6759887" y="6611779"/>
            <a:ext cx="123463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000" dirty="0">
                <a:solidFill>
                  <a:srgbClr val="000000"/>
                </a:solidFill>
                <a:latin typeface="Arial Narrow" charset="0"/>
                <a:cs typeface="Arial Narrow" charset="0"/>
              </a:rPr>
              <a:t>Photo: : Carolina Behe</a:t>
            </a:r>
            <a:endParaRPr lang="en-US" sz="1000" kern="1200" dirty="0">
              <a:solidFill>
                <a:srgbClr val="000000"/>
              </a:solidFill>
              <a:latin typeface="Arial Narrow" charset="0"/>
              <a:cs typeface="Arial Narrow" charset="0"/>
            </a:endParaRPr>
          </a:p>
        </p:txBody>
      </p:sp>
    </p:spTree>
    <p:extLst>
      <p:ext uri="{BB962C8B-B14F-4D97-AF65-F5344CB8AC3E}">
        <p14:creationId xmlns:p14="http://schemas.microsoft.com/office/powerpoint/2010/main" val="1719898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93391846"/>
      </p:ext>
    </p:extLst>
  </p:cSld>
  <p:clrMapOvr>
    <a:masterClrMapping/>
  </p:clrMapOvr>
  <p:transition spd="slow" advTm="7033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215516" y="1075864"/>
            <a:ext cx="8712968" cy="4401205"/>
          </a:xfrm>
          <a:prstGeom prst="rect">
            <a:avLst/>
          </a:prstGeom>
          <a:solidFill>
            <a:schemeClr val="bg1">
              <a:lumMod val="95000"/>
              <a:alpha val="60000"/>
            </a:schemeClr>
          </a:solidFill>
          <a:effectLst>
            <a:softEdge rad="101600"/>
          </a:effectLst>
        </p:spPr>
        <p:txBody>
          <a:bodyPr wrap="square" rtlCol="0">
            <a:spAutoFit/>
          </a:bodyPr>
          <a:lstStyle/>
          <a:p>
            <a:pPr algn="ctr"/>
            <a:r>
              <a:rPr lang="en-CA" sz="3200" b="1" dirty="0">
                <a:latin typeface="Times New Roman" charset="0"/>
                <a:ea typeface="Times New Roman" charset="0"/>
                <a:cs typeface="Times New Roman" charset="0"/>
              </a:rPr>
              <a:t>Ottawa Declaration</a:t>
            </a:r>
          </a:p>
          <a:p>
            <a:r>
              <a:rPr lang="en-CA" sz="3200" dirty="0">
                <a:latin typeface="Times New Roman" charset="0"/>
                <a:ea typeface="Times New Roman" charset="0"/>
                <a:cs typeface="Times New Roman" charset="0"/>
              </a:rPr>
              <a:t>“</a:t>
            </a:r>
            <a:r>
              <a:rPr lang="en-CA" sz="3200" b="1" dirty="0">
                <a:latin typeface="Times New Roman" charset="0"/>
                <a:ea typeface="Times New Roman" charset="0"/>
                <a:cs typeface="Times New Roman" charset="0"/>
              </a:rPr>
              <a:t>Recognizing </a:t>
            </a:r>
            <a:r>
              <a:rPr lang="en-CA" sz="3200" dirty="0">
                <a:latin typeface="Times New Roman" charset="0"/>
                <a:ea typeface="Times New Roman" charset="0"/>
                <a:cs typeface="Times New Roman" charset="0"/>
              </a:rPr>
              <a:t>the traditional knowledge of the indigenous people of the Arctic and their communities and taking note of its importance and that of Arctic science and research to the collective understanding of the circumpolar Arctic” (pg 2).</a:t>
            </a:r>
          </a:p>
          <a:p>
            <a:endParaRPr lang="en-CA" sz="4000" b="1" dirty="0">
              <a:latin typeface="Times New Roman" charset="0"/>
              <a:ea typeface="Times New Roman" charset="0"/>
              <a:cs typeface="Times New Roman" charset="0"/>
            </a:endParaRPr>
          </a:p>
          <a:p>
            <a:endParaRPr lang="en-CA" sz="4000" b="1" dirty="0">
              <a:latin typeface="Times New Roman" charset="0"/>
              <a:ea typeface="Times New Roman" charset="0"/>
              <a:cs typeface="Times New Roman" charset="0"/>
            </a:endParaRPr>
          </a:p>
        </p:txBody>
      </p:sp>
      <p:pic>
        <p:nvPicPr>
          <p:cNvPr id="11"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3725" y="5988050"/>
            <a:ext cx="9302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6809211" y="6552932"/>
            <a:ext cx="1033528" cy="185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000" kern="1200" dirty="0">
                <a:solidFill>
                  <a:srgbClr val="000000"/>
                </a:solidFill>
                <a:latin typeface="Arial Narrow" charset="0"/>
                <a:cs typeface="Arial Narrow" charset="0"/>
              </a:rPr>
              <a:t>North Slope Borough</a:t>
            </a:r>
          </a:p>
        </p:txBody>
      </p:sp>
    </p:spTree>
    <p:extLst>
      <p:ext uri="{BB962C8B-B14F-4D97-AF65-F5344CB8AC3E}">
        <p14:creationId xmlns:p14="http://schemas.microsoft.com/office/powerpoint/2010/main" val="2883125937"/>
      </p:ext>
    </p:extLst>
  </p:cSld>
  <p:clrMapOvr>
    <a:masterClrMapping/>
  </p:clrMapOvr>
  <p:transition spd="slow" advTm="19957"/>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200" b="1" dirty="0">
                <a:latin typeface="Times" charset="0"/>
                <a:ea typeface="Times" charset="0"/>
                <a:cs typeface="Times" charset="0"/>
              </a:rPr>
              <a:t>Ottawa Indigenous Knowledge Principles</a:t>
            </a:r>
          </a:p>
        </p:txBody>
      </p:sp>
      <p:pic>
        <p:nvPicPr>
          <p:cNvPr id="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3725" y="5988050"/>
            <a:ext cx="9302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37" y="1150938"/>
            <a:ext cx="7487063" cy="1198562"/>
          </a:xfrm>
          <a:prstGeom prst="rect">
            <a:avLst/>
          </a:prstGeom>
        </p:spPr>
      </p:pic>
      <p:sp>
        <p:nvSpPr>
          <p:cNvPr id="9" name="Rectangle 8"/>
          <p:cNvSpPr/>
          <p:nvPr/>
        </p:nvSpPr>
        <p:spPr>
          <a:xfrm>
            <a:off x="933037" y="2614503"/>
            <a:ext cx="7658100" cy="3108543"/>
          </a:xfrm>
          <a:prstGeom prst="rect">
            <a:avLst/>
          </a:prstGeom>
        </p:spPr>
        <p:txBody>
          <a:bodyPr wrap="square">
            <a:spAutoFit/>
          </a:bodyPr>
          <a:lstStyle/>
          <a:p>
            <a:pPr marL="285750" indent="-285750">
              <a:buFontTx/>
              <a:buChar char="-"/>
            </a:pPr>
            <a:r>
              <a:rPr lang="en-US" sz="2800" b="1" i="1" dirty="0">
                <a:latin typeface="Times" charset="0"/>
                <a:ea typeface="Times" charset="0"/>
                <a:cs typeface="Times" charset="0"/>
              </a:rPr>
              <a:t>a systematic way of thinking and knowing</a:t>
            </a:r>
          </a:p>
          <a:p>
            <a:endParaRPr lang="en-US" sz="2800" b="1" i="1" dirty="0">
              <a:latin typeface="Times" charset="0"/>
              <a:ea typeface="Times" charset="0"/>
              <a:cs typeface="Times" charset="0"/>
            </a:endParaRPr>
          </a:p>
          <a:p>
            <a:pPr marL="285750" indent="-285750">
              <a:buFontTx/>
              <a:buChar char="-"/>
            </a:pPr>
            <a:r>
              <a:rPr lang="en-US" sz="2800" b="1" i="1" dirty="0">
                <a:latin typeface="Times" charset="0"/>
                <a:ea typeface="Times" charset="0"/>
                <a:cs typeface="Times" charset="0"/>
              </a:rPr>
              <a:t>developing in a living process, including knowledge acquired today and in the future</a:t>
            </a:r>
          </a:p>
          <a:p>
            <a:endParaRPr lang="en-US" sz="2800" b="1" i="1" dirty="0">
              <a:latin typeface="Times" charset="0"/>
              <a:ea typeface="Times" charset="0"/>
              <a:cs typeface="Times" charset="0"/>
            </a:endParaRPr>
          </a:p>
          <a:p>
            <a:pPr marL="285750" indent="-285750">
              <a:buFontTx/>
              <a:buChar char="-"/>
            </a:pPr>
            <a:r>
              <a:rPr lang="en-US" sz="2800" b="1" i="1" dirty="0">
                <a:latin typeface="Times" charset="0"/>
                <a:ea typeface="Times" charset="0"/>
                <a:cs typeface="Times" charset="0"/>
              </a:rPr>
              <a:t>holds methodologies, evaluation and validation process</a:t>
            </a:r>
          </a:p>
        </p:txBody>
      </p:sp>
    </p:spTree>
    <p:extLst>
      <p:ext uri="{BB962C8B-B14F-4D97-AF65-F5344CB8AC3E}">
        <p14:creationId xmlns:p14="http://schemas.microsoft.com/office/powerpoint/2010/main" val="1524873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144" y="0"/>
            <a:ext cx="9134856" cy="6858000"/>
            <a:chOff x="9144" y="0"/>
            <a:chExt cx="9134856" cy="685800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44" y="0"/>
              <a:ext cx="9134856" cy="6858000"/>
            </a:xfrm>
            <a:prstGeom prst="rect">
              <a:avLst/>
            </a:prstGeom>
          </p:spPr>
        </p:pic>
        <p:pic>
          <p:nvPicPr>
            <p:cNvPr id="6" name="Picture 5"/>
            <p:cNvPicPr>
              <a:picLocks noChangeAspect="1"/>
            </p:cNvPicPr>
            <p:nvPr/>
          </p:nvPicPr>
          <p:blipFill>
            <a:blip r:embed="rId4">
              <a:alphaModFix amt="77000"/>
              <a:extLst>
                <a:ext uri="{28A0092B-C50C-407E-A947-70E740481C1C}">
                  <a14:useLocalDpi xmlns:a14="http://schemas.microsoft.com/office/drawing/2010/main"/>
                </a:ext>
              </a:extLst>
            </a:blip>
            <a:stretch>
              <a:fillRect/>
            </a:stretch>
          </p:blipFill>
          <p:spPr>
            <a:xfrm>
              <a:off x="8013700" y="6540499"/>
              <a:ext cx="1130300" cy="317500"/>
            </a:xfrm>
            <a:prstGeom prst="rect">
              <a:avLst/>
            </a:prstGeom>
          </p:spPr>
        </p:pic>
      </p:grpSp>
      <p:grpSp>
        <p:nvGrpSpPr>
          <p:cNvPr id="7" name="Group 6"/>
          <p:cNvGrpSpPr/>
          <p:nvPr/>
        </p:nvGrpSpPr>
        <p:grpSpPr>
          <a:xfrm>
            <a:off x="9144" y="1"/>
            <a:ext cx="9134856" cy="6857999"/>
            <a:chOff x="9144" y="0"/>
            <a:chExt cx="7539881" cy="5638800"/>
          </a:xfrm>
        </p:grpSpPr>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 y="0"/>
              <a:ext cx="7539881" cy="5638800"/>
            </a:xfrm>
            <a:prstGeom prst="rect">
              <a:avLst/>
            </a:prstGeom>
          </p:spPr>
        </p:pic>
        <p:pic>
          <p:nvPicPr>
            <p:cNvPr id="9" name="Picture 8"/>
            <p:cNvPicPr>
              <a:picLocks noChangeAspect="1"/>
            </p:cNvPicPr>
            <p:nvPr/>
          </p:nvPicPr>
          <p:blipFill>
            <a:blip r:embed="rId4">
              <a:alphaModFix amt="77000"/>
              <a:extLst>
                <a:ext uri="{28A0092B-C50C-407E-A947-70E740481C1C}">
                  <a14:useLocalDpi xmlns:a14="http://schemas.microsoft.com/office/drawing/2010/main"/>
                </a:ext>
              </a:extLst>
            </a:blip>
            <a:stretch>
              <a:fillRect/>
            </a:stretch>
          </p:blipFill>
          <p:spPr>
            <a:xfrm>
              <a:off x="6418725" y="5321300"/>
              <a:ext cx="1130300" cy="317500"/>
            </a:xfrm>
            <a:prstGeom prst="rect">
              <a:avLst/>
            </a:prstGeom>
          </p:spPr>
        </p:pic>
      </p:grpSp>
    </p:spTree>
    <p:extLst>
      <p:ext uri="{BB962C8B-B14F-4D97-AF65-F5344CB8AC3E}">
        <p14:creationId xmlns:p14="http://schemas.microsoft.com/office/powerpoint/2010/main" val="202528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20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610" y="3530600"/>
            <a:ext cx="4623389" cy="3327400"/>
          </a:xfrm>
          <a:prstGeom prst="rect">
            <a:avLst/>
          </a:prstGeom>
        </p:spPr>
      </p:pic>
      <p:sp>
        <p:nvSpPr>
          <p:cNvPr id="6" name="TextBox 5"/>
          <p:cNvSpPr txBox="1"/>
          <p:nvPr/>
        </p:nvSpPr>
        <p:spPr>
          <a:xfrm>
            <a:off x="6388961" y="6611779"/>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Jacki Clevland</a:t>
            </a:r>
          </a:p>
        </p:txBody>
      </p:sp>
      <p:pic>
        <p:nvPicPr>
          <p:cNvPr id="12" name="Picture 2" descr="S:\13. COMMUNICATIONS\Photos\DuaneSmith\BelugaHuntCutUp_DuaneSmith200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23388" y="0"/>
            <a:ext cx="4520611" cy="34332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IMG_012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293644"/>
            <a:ext cx="4707683" cy="3561328"/>
          </a:xfrm>
          <a:prstGeom prst="rect">
            <a:avLst/>
          </a:prstGeom>
        </p:spPr>
      </p:pic>
      <p:sp>
        <p:nvSpPr>
          <p:cNvPr id="10" name="TextBox 9"/>
          <p:cNvSpPr txBox="1"/>
          <p:nvPr/>
        </p:nvSpPr>
        <p:spPr>
          <a:xfrm>
            <a:off x="197023" y="6595417"/>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Carolina Behe</a:t>
            </a:r>
          </a:p>
        </p:txBody>
      </p:sp>
      <p:sp>
        <p:nvSpPr>
          <p:cNvPr id="14" name="TextBox 13"/>
          <p:cNvSpPr txBox="1"/>
          <p:nvPr/>
        </p:nvSpPr>
        <p:spPr>
          <a:xfrm>
            <a:off x="0" y="2953099"/>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Jacki Clevland</a:t>
            </a:r>
          </a:p>
        </p:txBody>
      </p:sp>
      <p:pic>
        <p:nvPicPr>
          <p:cNvPr id="15" name="Pictur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13725" y="5988050"/>
            <a:ext cx="9302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678"/>
            <a:ext cx="4707683" cy="3361322"/>
          </a:xfrm>
          <a:prstGeom prst="rect">
            <a:avLst/>
          </a:prstGeom>
        </p:spPr>
      </p:pic>
      <p:sp>
        <p:nvSpPr>
          <p:cNvPr id="19" name="TextBox 18"/>
          <p:cNvSpPr txBox="1"/>
          <p:nvPr/>
        </p:nvSpPr>
        <p:spPr>
          <a:xfrm>
            <a:off x="0" y="3026608"/>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Jacki Clevland</a:t>
            </a:r>
          </a:p>
        </p:txBody>
      </p:sp>
    </p:spTree>
    <p:extLst>
      <p:ext uri="{BB962C8B-B14F-4D97-AF65-F5344CB8AC3E}">
        <p14:creationId xmlns:p14="http://schemas.microsoft.com/office/powerpoint/2010/main" val="147237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10100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81345"/>
            <a:ext cx="4860570" cy="3742993"/>
          </a:xfrm>
          <a:prstGeom prst="rect">
            <a:avLst/>
          </a:prstGeom>
        </p:spPr>
      </p:pic>
      <p:pic>
        <p:nvPicPr>
          <p:cNvPr id="14" name="Picture 13" descr="Hanging Fish Photo by Jackie Cleveland.bmp"/>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6043" y="3786028"/>
            <a:ext cx="4407955" cy="3203655"/>
          </a:xfrm>
          <a:prstGeom prst="rect">
            <a:avLst/>
          </a:prstGeom>
        </p:spPr>
      </p:pic>
      <p:sp>
        <p:nvSpPr>
          <p:cNvPr id="15" name="TextBox 14"/>
          <p:cNvSpPr txBox="1"/>
          <p:nvPr/>
        </p:nvSpPr>
        <p:spPr>
          <a:xfrm>
            <a:off x="5089689" y="6611779"/>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Jacki Cleveland</a:t>
            </a:r>
          </a:p>
        </p:txBody>
      </p:sp>
      <p:sp>
        <p:nvSpPr>
          <p:cNvPr id="18" name="TextBox 17"/>
          <p:cNvSpPr txBox="1"/>
          <p:nvPr/>
        </p:nvSpPr>
        <p:spPr>
          <a:xfrm>
            <a:off x="4580533" y="2658509"/>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Carolina Behe</a:t>
            </a:r>
          </a:p>
        </p:txBody>
      </p:sp>
      <p:sp>
        <p:nvSpPr>
          <p:cNvPr id="19" name="TextBox 18"/>
          <p:cNvSpPr txBox="1"/>
          <p:nvPr/>
        </p:nvSpPr>
        <p:spPr>
          <a:xfrm>
            <a:off x="3348540" y="6611779"/>
            <a:ext cx="1512028" cy="246221"/>
          </a:xfrm>
          <a:prstGeom prst="rect">
            <a:avLst/>
          </a:prstGeom>
          <a:solidFill>
            <a:schemeClr val="bg1">
              <a:alpha val="49000"/>
            </a:schemeClr>
          </a:solidFill>
          <a:effectLst>
            <a:softEdge rad="76200"/>
          </a:effectLst>
        </p:spPr>
        <p:txBody>
          <a:bodyPr wrap="square" rtlCol="0">
            <a:spAutoFit/>
          </a:bodyPr>
          <a:lstStyle/>
          <a:p>
            <a:r>
              <a:rPr lang="en-US" sz="1000" dirty="0">
                <a:latin typeface="Times"/>
                <a:cs typeface="Times"/>
              </a:rPr>
              <a:t>Photo: Carolina Behe</a:t>
            </a:r>
          </a:p>
        </p:txBody>
      </p:sp>
      <p:pic>
        <p:nvPicPr>
          <p:cNvPr id="22" name="Content Placeholder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
            <a:ext cx="6092561" cy="3915902"/>
          </a:xfrm>
        </p:spPr>
      </p:pic>
      <p:grpSp>
        <p:nvGrpSpPr>
          <p:cNvPr id="11" name="Group 10"/>
          <p:cNvGrpSpPr>
            <a:grpSpLocks/>
          </p:cNvGrpSpPr>
          <p:nvPr/>
        </p:nvGrpSpPr>
        <p:grpSpPr bwMode="auto">
          <a:xfrm>
            <a:off x="5080000" y="0"/>
            <a:ext cx="4064000" cy="3915902"/>
            <a:chOff x="4705350" y="0"/>
            <a:chExt cx="4587875" cy="5191125"/>
          </a:xfrm>
        </p:grpSpPr>
        <p:pic>
          <p:nvPicPr>
            <p:cNvPr id="12" name="Picture 11" descr="LittleWhaler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05350" y="0"/>
              <a:ext cx="4587875" cy="5191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Rectangle 12"/>
            <p:cNvSpPr>
              <a:spLocks noChangeArrowheads="1"/>
            </p:cNvSpPr>
            <p:nvPr/>
          </p:nvSpPr>
          <p:spPr bwMode="auto">
            <a:xfrm>
              <a:off x="8126469" y="4661777"/>
              <a:ext cx="1166756" cy="246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000" kern="1200" dirty="0">
                  <a:solidFill>
                    <a:srgbClr val="000000"/>
                  </a:solidFill>
                  <a:latin typeface="Arial Narrow" charset="0"/>
                  <a:cs typeface="Arial Narrow" charset="0"/>
                </a:rPr>
                <a:t>North Slope Borough</a:t>
              </a:r>
            </a:p>
          </p:txBody>
        </p:sp>
      </p:grpSp>
      <p:pic>
        <p:nvPicPr>
          <p:cNvPr id="16" name="Picture 2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13725" y="6119733"/>
            <a:ext cx="9302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965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Photo by Mary Sage_whale hunt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7937" y="-198027"/>
            <a:ext cx="9559871" cy="7170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p:cNvSpPr>
            <a:spLocks noChangeArrowheads="1"/>
          </p:cNvSpPr>
          <p:nvPr/>
        </p:nvSpPr>
        <p:spPr bwMode="auto">
          <a:xfrm>
            <a:off x="7007469" y="6530599"/>
            <a:ext cx="1033528" cy="185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000" kern="1200" dirty="0">
                <a:solidFill>
                  <a:srgbClr val="000000"/>
                </a:solidFill>
                <a:latin typeface="Arial Narrow" charset="0"/>
                <a:cs typeface="Arial Narrow" charset="0"/>
              </a:rPr>
              <a:t>North Slope Borough</a:t>
            </a:r>
          </a:p>
        </p:txBody>
      </p:sp>
      <p:pic>
        <p:nvPicPr>
          <p:cNvPr id="8"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36836" y="5988050"/>
            <a:ext cx="9302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p:cNvSpPr/>
          <p:nvPr/>
        </p:nvSpPr>
        <p:spPr>
          <a:xfrm>
            <a:off x="3967858" y="641811"/>
            <a:ext cx="2100255" cy="584775"/>
          </a:xfrm>
          <a:prstGeom prst="rect">
            <a:avLst/>
          </a:prstGeom>
        </p:spPr>
        <p:txBody>
          <a:bodyPr wrap="none">
            <a:spAutoFit/>
          </a:bodyPr>
          <a:lstStyle/>
          <a:p>
            <a:r>
              <a:rPr lang="en-CA" sz="3200" b="1" dirty="0">
                <a:latin typeface="Times" charset="0"/>
                <a:ea typeface="Times" charset="0"/>
                <a:cs typeface="Times" charset="0"/>
              </a:rPr>
              <a:t>Challenges</a:t>
            </a:r>
            <a:endParaRPr lang="en-US" sz="3200" dirty="0">
              <a:latin typeface="Times" charset="0"/>
              <a:ea typeface="Times" charset="0"/>
              <a:cs typeface="Times" charset="0"/>
            </a:endParaRPr>
          </a:p>
        </p:txBody>
      </p:sp>
    </p:spTree>
    <p:extLst>
      <p:ext uri="{BB962C8B-B14F-4D97-AF65-F5344CB8AC3E}">
        <p14:creationId xmlns:p14="http://schemas.microsoft.com/office/powerpoint/2010/main" val="1343577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ry Sage_Kivvaq Sage_Leo Sage_ William Saganna fish for bullheads north of Barrow_childr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3725" y="5988050"/>
            <a:ext cx="930275" cy="86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6866485" y="6611779"/>
            <a:ext cx="102143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sz="1000" dirty="0">
                <a:solidFill>
                  <a:srgbClr val="000000"/>
                </a:solidFill>
                <a:latin typeface="Arial Narrow" charset="0"/>
                <a:cs typeface="Arial Narrow" charset="0"/>
              </a:rPr>
              <a:t>Photo: Mary Sage</a:t>
            </a:r>
            <a:endParaRPr lang="en-US" sz="1000" kern="1200" dirty="0">
              <a:solidFill>
                <a:srgbClr val="000000"/>
              </a:solidFill>
              <a:latin typeface="Arial Narrow" charset="0"/>
              <a:cs typeface="Arial Narrow" charset="0"/>
            </a:endParaRPr>
          </a:p>
        </p:txBody>
      </p:sp>
      <p:sp>
        <p:nvSpPr>
          <p:cNvPr id="10" name="Rectangle 9"/>
          <p:cNvSpPr/>
          <p:nvPr/>
        </p:nvSpPr>
        <p:spPr>
          <a:xfrm>
            <a:off x="3249362" y="307704"/>
            <a:ext cx="2645276" cy="584775"/>
          </a:xfrm>
          <a:prstGeom prst="rect">
            <a:avLst/>
          </a:prstGeom>
        </p:spPr>
        <p:txBody>
          <a:bodyPr wrap="none">
            <a:spAutoFit/>
          </a:bodyPr>
          <a:lstStyle/>
          <a:p>
            <a:r>
              <a:rPr lang="en-CA" sz="3200" b="1" dirty="0">
                <a:latin typeface="Times" charset="0"/>
                <a:ea typeface="Times" charset="0"/>
                <a:cs typeface="Times" charset="0"/>
              </a:rPr>
              <a:t>Opportunities</a:t>
            </a:r>
            <a:endParaRPr lang="en-US" sz="3200" dirty="0">
              <a:latin typeface="Times" charset="0"/>
              <a:ea typeface="Times" charset="0"/>
              <a:cs typeface="Times" charset="0"/>
            </a:endParaRPr>
          </a:p>
        </p:txBody>
      </p:sp>
    </p:spTree>
    <p:extLst>
      <p:ext uri="{BB962C8B-B14F-4D97-AF65-F5344CB8AC3E}">
        <p14:creationId xmlns:p14="http://schemas.microsoft.com/office/powerpoint/2010/main" val="17154776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9.2|1.5|1.6|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2846</TotalTime>
  <Words>1268</Words>
  <Application>Microsoft Macintosh PowerPoint</Application>
  <PresentationFormat>On-screen Show (4:3)</PresentationFormat>
  <Paragraphs>94</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Narrow</vt:lpstr>
      <vt:lpstr>Calibri</vt:lpstr>
      <vt:lpstr>Times</vt:lpstr>
      <vt:lpstr>Times New Roman</vt:lpstr>
      <vt:lpstr>Office Theme</vt:lpstr>
      <vt:lpstr> Indigenous Knowledge  &amp; Arctic Assessments  </vt:lpstr>
      <vt:lpstr>PowerPoint Presentation</vt:lpstr>
      <vt:lpstr>PowerPoint Presentation</vt:lpstr>
      <vt:lpstr>Ottawa Indigenous Knowledge Principles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carolina behe</dc:creator>
  <cp:lastModifiedBy>Carolina Behe</cp:lastModifiedBy>
  <cp:revision>96</cp:revision>
  <dcterms:created xsi:type="dcterms:W3CDTF">2015-05-31T22:16:40Z</dcterms:created>
  <dcterms:modified xsi:type="dcterms:W3CDTF">2020-05-26T18:37:41Z</dcterms:modified>
</cp:coreProperties>
</file>